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78EC63-FEF5-449B-B036-00A9D8579335}">
  <a:tblStyle styleId="{F978EC63-FEF5-449B-B036-00A9D85793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06ba3b5c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06ba3b5c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06ba3b5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06ba3b5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04f1c3c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04f1c3c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04f1c42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04f1c42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04f1c3c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04f1c3c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04f1c42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04f1c42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04f1c42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04f1c42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06ba3b5c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06ba3b5c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06ba3b5c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06ba3b5c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06ba3b5c2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06ba3b5c2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4f1c3c7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04f1c3c7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06ba3b5c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06ba3b5c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06ba3b5c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06ba3b5c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06ba3b5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06ba3b5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6ba3b5c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06ba3b5c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06ba3b5c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06ba3b5c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06ba3b5c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06ba3b5c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06ba3b5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06ba3b5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04f1c42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04f1c42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06ba3b5c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06ba3b5c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06ba3b5c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06ba3b5c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06ba3b5c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06ba3b5c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06ba3b5c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06ba3b5c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06ba3b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06ba3b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different models are - compare &amp; contrast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06ba3b5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06ba3b5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stackoverflow.com/questions/36274638/what-is-the-map-metric-and-how-is-it-calculate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nMTUtMcwiYtC-FBSlXBDuKdSL3QOCYff/view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eople.csail.mit.edu/khosla/papers/fgvc2011.pdf" TargetMode="External"/><Relationship Id="rId4" Type="http://schemas.openxmlformats.org/officeDocument/2006/relationships/hyperlink" Target="https://arxiv.org/abs/2101.02380v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Boiii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50"/>
            <a:ext cx="48192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Valerie Chau, Ethan Duncan, 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Heather Pieszala, Rishika Pulvender</a:t>
            </a:r>
            <a:endParaRPr sz="22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47978" t="8340"/>
          <a:stretch/>
        </p:blipFill>
        <p:spPr>
          <a:xfrm>
            <a:off x="5368500" y="773774"/>
            <a:ext cx="3451750" cy="37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EfficientDet - Training </a:t>
            </a:r>
            <a:endParaRPr/>
          </a:p>
        </p:txBody>
      </p:sp>
      <p:graphicFrame>
        <p:nvGraphicFramePr>
          <p:cNvPr id="129" name="Google Shape;129;p22"/>
          <p:cNvGraphicFramePr/>
          <p:nvPr/>
        </p:nvGraphicFramePr>
        <p:xfrm>
          <a:off x="952500" y="127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{F978EC63-FEF5-449B-B036-00A9D8579335}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Pretrained Weights: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EfficientDet-d0/d1/d2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8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COCO Anchors: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24292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anchors_scales: '[2 ** 0, 2 ** (1.0 / 3.0), 2 ** (2.0 / 3.0)]'</a:t>
                      </a:r>
                      <a:endParaRPr sz="1000">
                        <a:solidFill>
                          <a:srgbClr val="24292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24292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anchors_ratios: '[(1.0, 1.0), (1.4, 0.7), (0.7, 1.4)]'</a:t>
                      </a:r>
                      <a:endParaRPr sz="1000">
                        <a:solidFill>
                          <a:srgbClr val="24292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Hyperparameter Adjustments:</a:t>
                      </a:r>
                      <a:endParaRPr sz="18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30-epochs with head only = TRUE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LR: 0.001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 epochs with head only = FALSE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LR: 0.0005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0" name="Google Shape;130;p22"/>
          <p:cNvSpPr txBox="1"/>
          <p:nvPr/>
        </p:nvSpPr>
        <p:spPr>
          <a:xfrm>
            <a:off x="1007925" y="4426550"/>
            <a:ext cx="72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Val. Epoch: 149/150. Classification loss: 0.45954. Regression loss: 0.87002.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Total loss: 1.32956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EfficientDet - Evaluation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88" y="2828963"/>
            <a:ext cx="21526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0" t="2553"/>
          <a:stretch/>
        </p:blipFill>
        <p:spPr>
          <a:xfrm>
            <a:off x="3754875" y="2904275"/>
            <a:ext cx="2219325" cy="21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867675" y="2706575"/>
            <a:ext cx="9336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Latest</a:t>
            </a:r>
            <a:endParaRPr/>
          </a:p>
        </p:txBody>
      </p:sp>
      <p:graphicFrame>
        <p:nvGraphicFramePr>
          <p:cNvPr id="139" name="Google Shape;139;p23"/>
          <p:cNvGraphicFramePr/>
          <p:nvPr/>
        </p:nvGraphicFramePr>
        <p:xfrm>
          <a:off x="446875" y="96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{F978EC63-FEF5-449B-B036-00A9D8579335}</a:tableStyleId>
              </a:tblPr>
              <a:tblGrid>
                <a:gridCol w="3682050"/>
                <a:gridCol w="1318425"/>
                <a:gridCol w="1692475"/>
                <a:gridCol w="1692475"/>
              </a:tblGrid>
              <a:tr h="30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Latest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Precision (AP) @[ IoU=0.50:0.95  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0.60819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0.58900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0.82981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Average Recall  (AR) @[ IoU=0.50:0.95]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0.68066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0.69763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0.66984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925" y="2419388"/>
            <a:ext cx="22288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7803600" y="2753675"/>
            <a:ext cx="11844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 2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919200" y="2706575"/>
            <a:ext cx="11844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Explained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instances that are relevant, out of the total instances the model retrieved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instances which the model correctly identified as relevant out of the total relevant instances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950" y="847188"/>
            <a:ext cx="3638749" cy="2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974425" y="3990850"/>
            <a:ext cx="155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FF"/>
                </a:solidFill>
                <a:uFill>
                  <a:noFill/>
                </a:u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i="1" sz="1100"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</a:t>
            </a:r>
            <a:r>
              <a:rPr lang="en"/>
              <a:t> - Training </a:t>
            </a:r>
            <a:endParaRPr/>
          </a:p>
        </p:txBody>
      </p:sp>
      <p:graphicFrame>
        <p:nvGraphicFramePr>
          <p:cNvPr id="156" name="Google Shape;156;p25"/>
          <p:cNvGraphicFramePr/>
          <p:nvPr/>
        </p:nvGraphicFramePr>
        <p:xfrm>
          <a:off x="385863" y="16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{F978EC63-FEF5-449B-B036-00A9D8579335}</a:tableStyleId>
              </a:tblPr>
              <a:tblGrid>
                <a:gridCol w="3619500"/>
                <a:gridCol w="4826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Pretrained Weights: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YoloV5 Weights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18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Hyperparameter Adjustments: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Original: (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Epochs: 10, Batch Size: 32, LR: 0.001)</a:t>
                      </a:r>
                      <a:endParaRPr sz="15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Modified v1: (Epochs: 20, Batch Size: 16, LR: 0.0005)</a:t>
                      </a:r>
                      <a:endParaRPr sz="15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Modified v2: (Epochs: 200, Batch Size: 10, LR: 0.001)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975" y="3066825"/>
            <a:ext cx="3363026" cy="18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275" y="3066804"/>
            <a:ext cx="3363026" cy="182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8975" y="1183626"/>
            <a:ext cx="3363026" cy="182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275" y="1183636"/>
            <a:ext cx="3363026" cy="182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(v1 Results)- Precision, Recall and mAP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</a:t>
            </a:r>
            <a:r>
              <a:rPr lang="en"/>
              <a:t> </a:t>
            </a:r>
            <a:r>
              <a:rPr lang="en"/>
              <a:t>(v1 Results)</a:t>
            </a:r>
            <a:r>
              <a:rPr lang="en"/>
              <a:t>- Evaluation</a:t>
            </a:r>
            <a:endParaRPr/>
          </a:p>
        </p:txBody>
      </p:sp>
      <p:graphicFrame>
        <p:nvGraphicFramePr>
          <p:cNvPr id="171" name="Google Shape;171;p27"/>
          <p:cNvGraphicFramePr/>
          <p:nvPr/>
        </p:nvGraphicFramePr>
        <p:xfrm>
          <a:off x="311713" y="169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{F978EC63-FEF5-449B-B036-00A9D8579335}</a:tableStyleId>
              </a:tblPr>
              <a:tblGrid>
                <a:gridCol w="1233525"/>
                <a:gridCol w="1233525"/>
                <a:gridCol w="1233525"/>
                <a:gridCol w="1233525"/>
                <a:gridCol w="1233525"/>
                <a:gridCol w="977725"/>
                <a:gridCol w="14893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Class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Images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Labels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Precision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Recall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mAP@0.5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mAP@0.5:0.95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all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349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370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0.837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0.854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0.645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other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349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0.849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0.851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0.634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sit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349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0.857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0.901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0.655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</a:t>
            </a:r>
            <a:r>
              <a:rPr lang="en"/>
              <a:t>(v1 Results)</a:t>
            </a:r>
            <a:r>
              <a:rPr lang="en"/>
              <a:t>- Evaluation cont.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2733"/>
          <a:stretch/>
        </p:blipFill>
        <p:spPr>
          <a:xfrm>
            <a:off x="2484475" y="1029687"/>
            <a:ext cx="2074574" cy="203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50" y="1029675"/>
            <a:ext cx="2037538" cy="2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275525" y="1874275"/>
            <a:ext cx="1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Good Detections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475" y="3164924"/>
            <a:ext cx="1814976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025" y="3255762"/>
            <a:ext cx="1762526" cy="17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311700" y="3863650"/>
            <a:ext cx="1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Bad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Detections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0" y="1089250"/>
            <a:ext cx="6720845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Results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475" y="1405125"/>
            <a:ext cx="3072497" cy="2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75" y="1405125"/>
            <a:ext cx="3232283" cy="21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25" y="1096625"/>
            <a:ext cx="2255050" cy="168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400" y="2890176"/>
            <a:ext cx="2077479" cy="21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2447675" y="3726450"/>
            <a:ext cx="1155900" cy="430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 flipH="1" rot="10800000">
            <a:off x="5117300" y="901350"/>
            <a:ext cx="1273500" cy="430500"/>
          </a:xfrm>
          <a:prstGeom prst="curvedUpArrow">
            <a:avLst>
              <a:gd fmla="val 25000" name="adj1"/>
              <a:gd fmla="val 41737" name="adj2"/>
              <a:gd fmla="val 28571" name="adj3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10" name="Google Shape;210;p32" title="Image from iOS (1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00" y="421825"/>
            <a:ext cx="1467400" cy="110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Along the Way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Deciding which model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Creating Custom Weights + Exporting Desired Weights Format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Finding Compatible Weights + Pipeline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Deploying on Cloud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Kubernetes Update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Raising Model Accuracy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Constraints 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879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186056" y="3250800"/>
            <a:ext cx="26616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50"/>
              <a:t>More Dogs or Varied Data</a:t>
            </a:r>
            <a:endParaRPr sz="1550"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1413" y="1196362"/>
            <a:ext cx="2019525" cy="20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776" y="1196350"/>
            <a:ext cx="2812452" cy="20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47475" y="3250800"/>
            <a:ext cx="28551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50"/>
              <a:t>Pose Estimation Techniques</a:t>
            </a:r>
            <a:endParaRPr sz="1550"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525" y="1209675"/>
            <a:ext cx="2425659" cy="20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6527925" y="3250800"/>
            <a:ext cx="1787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50"/>
              <a:t>Additional Poses</a:t>
            </a:r>
            <a:endParaRPr sz="1550"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726813" y="4194475"/>
            <a:ext cx="1787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50"/>
              <a:t>IMPROVE</a:t>
            </a:r>
            <a:endParaRPr b="1" sz="1550"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707725" y="4194475"/>
            <a:ext cx="1787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50"/>
              <a:t>IMPROVE</a:t>
            </a:r>
            <a:endParaRPr b="1" sz="1550"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6814438" y="4167650"/>
            <a:ext cx="17874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50"/>
              <a:t>EXPAND</a:t>
            </a:r>
            <a:endParaRPr b="1" sz="15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775" y="971875"/>
            <a:ext cx="7177800" cy="40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>
            <p:ph idx="4294967295"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460700" y="344475"/>
            <a:ext cx="8118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2" name="Google Shape;252;p38"/>
          <p:cNvSpPr txBox="1"/>
          <p:nvPr/>
        </p:nvSpPr>
        <p:spPr>
          <a:xfrm>
            <a:off x="878325" y="1343500"/>
            <a:ext cx="7433400" cy="21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Aditya Khosla, Nityananda Jayadevaprakash, Bangpeng Yao and Li Fei-Fei. Novel dataset for Fine-Grained Image Categorization. First Workshop on Fine-Grained Visual Categorization (FGVC), IEEE Conference on Computer Vision and Pattern Recognition (CVPR), 2011. 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[pdf]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Cavey, Tom &amp; Stock, Jason. “Who's a Good Boy? Reinforcing Canine Behavior in Real-Time using Machine Learning.” Cornell University: arxiv. January 21, 2022. Link: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[2101.02380v2] Who's a Good Boy? Reinforcing Canine Behavior in Real-Time using Machine Learning (arxiv.org)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Solawetz, Jacob. “How to Try CLIP: OpenAI’s Zero-Shot Image Classifier.” Roboflow Blog, Roboflow Blog, 8 Jan. 2021, https://blog.roboflow.com/how-to-use-openai-clip/.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775" y="971875"/>
            <a:ext cx="7177800" cy="40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25" y="1058225"/>
            <a:ext cx="5626899" cy="37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918000" y="1214175"/>
            <a:ext cx="31857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Goal:</a:t>
            </a:r>
            <a:r>
              <a:rPr lang="en">
                <a:solidFill>
                  <a:srgbClr val="000000"/>
                </a:solidFill>
              </a:rPr>
              <a:t> “Good” vs “Bad” behavior dataset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Image Gathering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Stanford Dog Detection - collected for fine-grain, dog image </a:t>
            </a:r>
            <a:r>
              <a:rPr lang="en">
                <a:solidFill>
                  <a:srgbClr val="000000"/>
                </a:solidFill>
              </a:rPr>
              <a:t>categorization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Consists of </a:t>
            </a:r>
            <a:r>
              <a:rPr lang="en">
                <a:solidFill>
                  <a:srgbClr val="000000"/>
                </a:solidFill>
              </a:rPr>
              <a:t>20,000 images, 120 dog breeds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Roboflow:</a:t>
            </a:r>
            <a:r>
              <a:rPr lang="en">
                <a:solidFill>
                  <a:srgbClr val="000000"/>
                </a:solidFill>
              </a:rPr>
              <a:t> Computer vision </a:t>
            </a:r>
            <a:r>
              <a:rPr lang="en">
                <a:solidFill>
                  <a:srgbClr val="000000"/>
                </a:solidFill>
              </a:rPr>
              <a:t>framework</a:t>
            </a:r>
            <a:r>
              <a:rPr lang="en">
                <a:solidFill>
                  <a:srgbClr val="000000"/>
                </a:solidFill>
              </a:rPr>
              <a:t> for data collection, preprocessing, and model training techniques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2876425" y="1145550"/>
            <a:ext cx="6425100" cy="3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Labeling</a:t>
            </a:r>
            <a:endParaRPr b="1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Classes: ‘sit’ vs. ‘other’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Selected 5-10 for each class from each breed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Base dataset - 1792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Base dataset permutations</a:t>
            </a:r>
            <a:endParaRPr b="1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Base image augmentation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Base image </a:t>
            </a:r>
            <a:r>
              <a:rPr lang="en"/>
              <a:t>augmentation</a:t>
            </a:r>
            <a:r>
              <a:rPr lang="en"/>
              <a:t> with bounding box augmentation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Base image </a:t>
            </a:r>
            <a:r>
              <a:rPr lang="en"/>
              <a:t>augmentation</a:t>
            </a:r>
            <a:r>
              <a:rPr lang="en"/>
              <a:t> with bounding box augmentation &amp; grayscale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mAP</a:t>
            </a:r>
            <a:r>
              <a:rPr lang="en"/>
              <a:t> (mean Average Precision) was two times higher in base augmentation when compared to the other two (87.4%, 48.8%, 42.6%).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Train: 3.8K images (87%)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Validation: 349 images (8%)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Test: 189 images (4%)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7595" l="8399" r="0" t="0"/>
          <a:stretch/>
        </p:blipFill>
        <p:spPr>
          <a:xfrm>
            <a:off x="589550" y="1184488"/>
            <a:ext cx="1860951" cy="1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9016" l="9402" r="13780" t="0"/>
          <a:stretch/>
        </p:blipFill>
        <p:spPr>
          <a:xfrm>
            <a:off x="589550" y="2996725"/>
            <a:ext cx="1889875" cy="18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121450" y="1179175"/>
            <a:ext cx="277500" cy="16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 rot="-5400000">
            <a:off x="5175" y="1807325"/>
            <a:ext cx="4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sit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21450" y="3087738"/>
            <a:ext cx="277500" cy="168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 rot="-5400000">
            <a:off x="-57975" y="3651650"/>
            <a:ext cx="61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other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Experimentation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33300" y="1917400"/>
            <a:ext cx="2643000" cy="257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OpenAI released CLIP: </a:t>
            </a:r>
            <a:r>
              <a:rPr lang="en" sz="1400"/>
              <a:t>Contrastive Language-Image Pre-Training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CLIP is among one of the most efficient models with an accuracy of 41% of 400 million images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Results: 1.5% accuracy</a:t>
            </a:r>
            <a:endParaRPr b="1" sz="1400"/>
          </a:p>
        </p:txBody>
      </p:sp>
      <p:sp>
        <p:nvSpPr>
          <p:cNvPr id="108" name="Google Shape;108;p20"/>
          <p:cNvSpPr/>
          <p:nvPr/>
        </p:nvSpPr>
        <p:spPr>
          <a:xfrm>
            <a:off x="399100" y="1058225"/>
            <a:ext cx="8343300" cy="27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RoboFlow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99100" y="1434075"/>
            <a:ext cx="26772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OpenAI CLIP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3233050" y="1434075"/>
            <a:ext cx="26772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ResNet34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6065350" y="1434075"/>
            <a:ext cx="26772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EfficientDet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233050" y="1917400"/>
            <a:ext cx="2677200" cy="257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34 layered </a:t>
            </a:r>
            <a:r>
              <a:rPr lang="en" sz="1400" u="sng"/>
              <a:t>ResNet</a:t>
            </a:r>
            <a:r>
              <a:rPr lang="en" sz="1400"/>
              <a:t> architecture which uses deep and hidden layers making it a state of the art classification model.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Error: ImageDataBunch object being pulled from fastai</a:t>
            </a:r>
            <a:endParaRPr sz="1400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6067000" y="1917400"/>
            <a:ext cx="2677200" cy="257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Image detection model b</a:t>
            </a:r>
            <a:r>
              <a:rPr lang="en" sz="1400"/>
              <a:t>ased off of EfficientNet that uses CNNs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 feature: uniformly scales images, backbone, and net so that accuracy is balanced with efficiency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Monk Detection GitHub → lower loss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Yet-Another-EfficientDet GitHub → better classification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EfficientDet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6089075" y="2639300"/>
            <a:ext cx="2826300" cy="21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Versions: ‘Yet-Another-EfficientDet-Pytorch Repo to build models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+Converter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25" y="311700"/>
            <a:ext cx="3599076" cy="21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50" y="1171600"/>
            <a:ext cx="4191750" cy="327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863" y="2421100"/>
            <a:ext cx="3006801" cy="23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6317700" y="558400"/>
            <a:ext cx="2826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Official Version (Google)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